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7" r:id="rId3"/>
    <p:sldId id="265" r:id="rId4"/>
    <p:sldId id="260" r:id="rId5"/>
    <p:sldId id="266" r:id="rId6"/>
    <p:sldId id="284" r:id="rId7"/>
    <p:sldId id="285" r:id="rId8"/>
    <p:sldId id="259" r:id="rId9"/>
    <p:sldId id="258" r:id="rId10"/>
    <p:sldId id="267" r:id="rId11"/>
    <p:sldId id="270" r:id="rId12"/>
    <p:sldId id="261" r:id="rId13"/>
    <p:sldId id="268" r:id="rId14"/>
    <p:sldId id="269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83" r:id="rId24"/>
    <p:sldId id="279" r:id="rId25"/>
    <p:sldId id="280" r:id="rId26"/>
    <p:sldId id="281" r:id="rId27"/>
    <p:sldId id="286" r:id="rId28"/>
    <p:sldId id="282" r:id="rId29"/>
    <p:sldId id="264" r:id="rId30"/>
    <p:sldId id="26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14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564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78C0A-2FB8-4C5D-A7ED-C3BAD0B7DB99}" type="datetimeFigureOut">
              <a:rPr lang="en-US" smtClean="0"/>
              <a:pPr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BB73-98A7-42BD-BC00-92E7394C1D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5BB73-98A7-42BD-BC00-92E7394C1D3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DC6E89C-284A-4034-BD14-4A62CFFA7B59}" type="datetimeFigureOut">
              <a:rPr lang="en-US" smtClean="0"/>
              <a:pPr/>
              <a:t>6/15/2021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991E348-F8E6-4268-8220-81EE34F446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izentruth.org/us-maps-plan-for-developing-artificial-intelligence-guideline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26765-software-photo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6658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19939&amp;picture=coronavirus-symbo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62362&amp;picture=training-course-training-onlin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herlund.blogspot.com/2017/04/neural-networks-made-easy-techcrunch.html" TargetMode="Externa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7000"/>
            <a:lum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5966" y="1772816"/>
            <a:ext cx="6172200" cy="135732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000" dirty="0">
                <a:latin typeface="Times New Roman" pitchFamily="18" charset="0"/>
                <a:cs typeface="Times New Roman" pitchFamily="18" charset="0"/>
              </a:rPr>
            </a:br>
            <a:r>
              <a:rPr lang="en-IN" sz="4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face mask detection</a:t>
            </a:r>
            <a:br>
              <a:rPr lang="en-IN" sz="4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br>
              <a:rPr lang="en-IN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mobilenetv2 architecture</a:t>
            </a:r>
            <a:endParaRPr lang="en-US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500570"/>
            <a:ext cx="2786066" cy="1874352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Suresh - 171FA05026  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P.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Giridhar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- 171FA05324</a:t>
            </a:r>
          </a:p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R. Karthik - 171FA05329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84168" y="4500570"/>
            <a:ext cx="228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Guide:</a:t>
            </a:r>
          </a:p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Ms. A. </a:t>
            </a:r>
            <a:r>
              <a:rPr lang="en-IN" b="1" dirty="0" err="1">
                <a:latin typeface="Times New Roman" pitchFamily="18" charset="0"/>
                <a:cs typeface="Times New Roman" pitchFamily="18" charset="0"/>
              </a:rPr>
              <a:t>Divya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="" xmlns:a16="http://schemas.microsoft.com/office/drawing/2014/main" id="{57A193B3-C33C-4DE2-9F3B-61D2E3B638F5}"/>
              </a:ext>
            </a:extLst>
          </p:cNvPr>
          <p:cNvSpPr/>
          <p:nvPr/>
        </p:nvSpPr>
        <p:spPr>
          <a:xfrm>
            <a:off x="5072066" y="0"/>
            <a:ext cx="3964431" cy="126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04F596-7051-467D-B5D0-6E6033E0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7" y="332656"/>
            <a:ext cx="2192741" cy="1080120"/>
          </a:xfrm>
        </p:spPr>
        <p:txBody>
          <a:bodyPr>
            <a:normAutofit/>
          </a:bodyPr>
          <a:lstStyle/>
          <a:p>
            <a:r>
              <a:rPr lang="en-IN" dirty="0"/>
              <a:t>activity</a:t>
            </a:r>
            <a:br>
              <a:rPr lang="en-IN" dirty="0"/>
            </a:br>
            <a:r>
              <a:rPr lang="en-IN" dirty="0"/>
              <a:t>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16E92FA6-27C4-491A-ABB1-E010587ECD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195736" y="116632"/>
            <a:ext cx="6480719" cy="6741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752B2C5-3E0C-4513-A997-CD753D76DF75}"/>
              </a:ext>
            </a:extLst>
          </p:cNvPr>
          <p:cNvSpPr/>
          <p:nvPr/>
        </p:nvSpPr>
        <p:spPr>
          <a:xfrm>
            <a:off x="6300192" y="6237311"/>
            <a:ext cx="2408765" cy="288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294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1E28EC-3C38-4AB3-9D3D-D4E281E6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2248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102B776-35FE-4BAC-8440-0809D01EB15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97124"/>
            <a:ext cx="8424936" cy="5686238"/>
          </a:xfr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94817EC-BD16-4508-9B31-BCB1D3BD1400}"/>
              </a:ext>
            </a:extLst>
          </p:cNvPr>
          <p:cNvSpPr/>
          <p:nvPr/>
        </p:nvSpPr>
        <p:spPr>
          <a:xfrm>
            <a:off x="323528" y="6165304"/>
            <a:ext cx="2592288" cy="41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256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8000"/>
            <a:lum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7467600" cy="6069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PROGRAMING LANGUAGE USED: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(3.7.6)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800" b="1" dirty="0">
                <a:latin typeface="Times New Roman" pitchFamily="18" charset="0"/>
                <a:cs typeface="Times New Roman" pitchFamily="18" charset="0"/>
              </a:rPr>
              <a:t>LIBRARIES / MODULES USED: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(Intel's Computer Vision Open Source Library) (4.2.0)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TensorFlow (1.14.0)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Keras (2.3.1) (TensorFlow backend)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(0.22.1)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imutils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(0.5.3)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(1.18.2)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(3.1.3)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argparse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(1.1)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sz="2400" dirty="0"/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E38DF9-7C61-4C72-BA79-24C229B9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10E45C-02FB-4AE7-BC1E-A8B53999BC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two-step system to first "detect" faces on an live video stream, using a trained face detector from OpenCV and after that to pass the found faces on the "mask predictor" that returns if the face is wearing a mask or not.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your webcam, the system developed applies face mask detection correctly to every frame in the real-time video stream.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the confidence probability of “Mask” or “No Mask” in the real-time video streams examined.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92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C910E-21C4-470A-B989-3C72CAF7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8359E0-4134-4A64-9713-2C397270DD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important steps in this project.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step the model has to initially detect the faces in the video stream using face detection techniques.</a:t>
            </a:r>
          </a:p>
          <a:p>
            <a:pPr marL="0" indent="0">
              <a:buFont typeface="Arial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itchFamily="34" charset="0"/>
              <a:buChar char="•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In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mask detection step the model takes the input from face detection step and process the input data and predicts whether a person wearing a mask or not with a specified precision.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65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C3FD1C-5FF4-426B-AD98-B9F525EF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24ECEE-86D5-4CCC-AAA3-847EAE36E7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052736"/>
            <a:ext cx="7467600" cy="542121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(3.3 or later) comprises of the highly efficient dnn module supported by a number of deep learning frameworks such as Caffe, TensorFlow, and Torch/PyTorch.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has a more accurate, high performance Caffe-based face detector.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face detector is based on single shot detector framework with a RESNET base network.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have OpenCV’s Haar cascades detectors but they are not suitable for angled position faces and in dim lights.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0380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B55C55-551C-4848-AF4D-5C4CE32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51E48995-B149-4956-AB22-3B04F6661F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9737"/>
            <a:ext cx="4120191" cy="3422142"/>
          </a:xfr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FA7CC85-F1BA-4C4B-8010-F66366F02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3" y="1709737"/>
            <a:ext cx="4120191" cy="337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7E1872-17DF-4C45-9BAF-2CC6FE2980CD}"/>
              </a:ext>
            </a:extLst>
          </p:cNvPr>
          <p:cNvSpPr txBox="1"/>
          <p:nvPr/>
        </p:nvSpPr>
        <p:spPr>
          <a:xfrm>
            <a:off x="2915816" y="566124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output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27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41A90D-A2FC-44B4-A986-ECDC08E6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pre-processing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186BBE-202B-48B4-9681-50D2ED9C15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sets which are divided into with_mask and with_out_mask folders.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folders consists of real faces wearing protective masks and not wearing masks.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morphed faces with masks are used.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collection of datasets we deleted some images which are being blurred and not fruitful and done with the data pruning.</a:t>
            </a:r>
          </a:p>
        </p:txBody>
      </p:sp>
    </p:spTree>
    <p:extLst>
      <p:ext uri="{BB962C8B-B14F-4D97-AF65-F5344CB8AC3E}">
        <p14:creationId xmlns="" xmlns:p14="http://schemas.microsoft.com/office/powerpoint/2010/main" val="33252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CD35BA-AE83-44CB-A5C4-C138D7689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7544" y="992124"/>
            <a:ext cx="7467600" cy="4873752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consists of 4095 images belonging to two classes: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• with_mask: 2165 images 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• without_mask: 1930 images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will be split into 80% training and 20% testing data with the help of sklearn library.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set has roughly 3276 images and the testing set has roughly 819 images.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8235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DA0F34-CDC3-405E-B68B-FFFDDBB1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 datasets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21D295-CA0A-45F9-9684-57D1B4D288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having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like R-CNN, YOLO, SSD, etc.,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here we are using single shot multibox detection for its speed and accuracy and it better suits our model.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architectures like RESNET, VGG are occupying large amount of space about 200mb-500mb.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are using MobileNetV2 architecture which is specially designed for memory constrained devices like mobiles.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34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OUTLINE OF THE PROJECT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Objectives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Tools used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Block diagram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Activity diagram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Steps involved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Implement model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Advantages and Applications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212750-78EA-4957-A73D-010AF760B6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692696"/>
            <a:ext cx="7467600" cy="578125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combinely using both MobileNet architecture and SSD framework for faster and memory efficient performance.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of images are done by using keras image generator module for generalization.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are using Convnets which is our classifier, these deep neural nets automatically learns features from images in hierarchical fashion.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using it as a model we are making it as a feature extractor by taking activation before the last fully connected layer of the network.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activation acts as feature vector for our model(classifier).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67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225382-6512-44E8-B29C-3B2794FF710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7467600" cy="5349208"/>
          </a:xfrm>
        </p:spPr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transfer learning algorithm.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MobileNetV2 we are creating a base model and do finetuning with our model(classifier).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MobileNetV2 is pretrained on ‘ImageNet dataset’ which consists of 1.4 million images and 100 classes.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base as a knowledge will help our model to detect whether mask or no mask.  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65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F7D2C4-58E3-49F1-8B27-AD6FE13F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0A1827-A614-41C7-B56B-1CCDCF081B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model runs video camera will be activated and reads the video from frame to frame.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face detection algorithm works and detect the faces if they are present.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detected frames containing faces, reprocessing will be carried out like resizing, image size, array conversion.</a:t>
            </a:r>
          </a:p>
          <a:p>
            <a:pPr algn="just"/>
            <a:r>
              <a:rPr lang="en-GB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Cambria" charset="0"/>
                <a:cs typeface="Times New Roman" panose="02020603050405020304" pitchFamily="18" charset="0"/>
              </a:rPr>
              <a:t>We use the module of OpenCV’s blobFromImage and blobFromImages to facilitate image pre-processing, this will do mean subtraction, scaling and channel swapping. 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5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BE9AD5-A5D8-472F-B5D2-20F6B896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4" name="Frame 2021-05-12 18-51-51_Trim (2)">
            <a:hlinkClick r:id="" action="ppaction://media"/>
            <a:extLst>
              <a:ext uri="{FF2B5EF4-FFF2-40B4-BE49-F238E27FC236}">
                <a16:creationId xmlns="" xmlns:a16="http://schemas.microsoft.com/office/drawing/2014/main" id="{6E9DC537-95E9-4C68-A9DA-5C14C8E705B7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 rotWithShape="1">
          <a:blip r:embed="rId4" cstate="print">
            <a:lum bright="-2000"/>
          </a:blip>
          <a:srcRect l="-1" r="20231" b="20744"/>
          <a:stretch/>
        </p:blipFill>
        <p:spPr>
          <a:xfrm>
            <a:off x="942974" y="1620768"/>
            <a:ext cx="6581354" cy="4904576"/>
          </a:xfrm>
        </p:spPr>
      </p:pic>
    </p:spTree>
    <p:extLst>
      <p:ext uri="{BB962C8B-B14F-4D97-AF65-F5344CB8AC3E}">
        <p14:creationId xmlns="" xmlns:p14="http://schemas.microsoft.com/office/powerpoint/2010/main" val="19023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7D375A-BF1B-43D2-A21E-6F83ECD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6B85BC7-6CB3-451E-BD41-7249A30358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1"/>
            <a:ext cx="8075240" cy="5472608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49FAF1F-E5FC-4274-8DE9-442EDA45C034}"/>
              </a:ext>
            </a:extLst>
          </p:cNvPr>
          <p:cNvSpPr txBox="1"/>
          <p:nvPr/>
        </p:nvSpPr>
        <p:spPr>
          <a:xfrm>
            <a:off x="1619672" y="638132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of checking loss and accuracy</a:t>
            </a:r>
          </a:p>
        </p:txBody>
      </p:sp>
    </p:spTree>
    <p:extLst>
      <p:ext uri="{BB962C8B-B14F-4D97-AF65-F5344CB8AC3E}">
        <p14:creationId xmlns="" xmlns:p14="http://schemas.microsoft.com/office/powerpoint/2010/main" val="39054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6A7626-E7E7-456B-962F-45F200E3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932553E-7B59-46A7-93B3-A09658A3CA0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6624736" cy="2955031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76BCD37-1087-4B21-BB69-545FFF33DAF8}"/>
              </a:ext>
            </a:extLst>
          </p:cNvPr>
          <p:cNvSpPr txBox="1"/>
          <p:nvPr/>
        </p:nvSpPr>
        <p:spPr>
          <a:xfrm>
            <a:off x="1619672" y="53012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we can say our model accuracy is 99%</a:t>
            </a:r>
          </a:p>
        </p:txBody>
      </p:sp>
    </p:spTree>
    <p:extLst>
      <p:ext uri="{BB962C8B-B14F-4D97-AF65-F5344CB8AC3E}">
        <p14:creationId xmlns="" xmlns:p14="http://schemas.microsoft.com/office/powerpoint/2010/main" val="22984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3CE442-B3E1-46AD-8B2C-F92A7D2C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OF TRAINING LOSS AND ACURACY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89FCD45-3DB0-4EB3-9787-D56CC5CD9D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2" y="1556792"/>
            <a:ext cx="7467600" cy="4674785"/>
          </a:xfrm>
        </p:spPr>
      </p:pic>
    </p:spTree>
    <p:extLst>
      <p:ext uri="{BB962C8B-B14F-4D97-AF65-F5344CB8AC3E}">
        <p14:creationId xmlns="" xmlns:p14="http://schemas.microsoft.com/office/powerpoint/2010/main" val="25460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ADVANTAGES: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Automated  Tracking System</a:t>
            </a:r>
          </a:p>
          <a:p>
            <a:pPr lvl="0"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Cost Effective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Easy to manage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APPLICATIONS: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Crowded areas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Hospitals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Traffic signals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Institutions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88054A-CDCB-4385-AA7D-037FFF3B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6B7C3C-D23E-4E38-A63E-0C79BDB0F1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charset="2"/>
              <a:buChar char="ü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To create our face mask detector, we trained a two-class model with images of people wearing masks and not wearing masks.</a:t>
            </a:r>
          </a:p>
          <a:p>
            <a:pPr algn="just">
              <a:buFont typeface="Wingdings" charset="2"/>
              <a:buChar char="ü"/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We then fine-tuned our model using MobileNetV2 on our mask/no mask dataset and obtained an image classifier that was 99% accurate.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231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CDF4A2-FAFA-48D3-8C1D-DA162EA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A0B0D3-37CD-4BD9-B756-544E71D675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Mohammad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Rahman,Md.Milon,Jong-Hoon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kim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,”An Automated System to Limit COVID-19 using Facial Mask Detection in Smart City Network.”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IEEE,April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2020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Samuel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Ady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Sanjaya,Suryo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Adi ,”Face Mask Detection Using MobileNetv2 in the Era of COVID-19.”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IEEE,2020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Marko Arsenovic, Andras Anderla ,” Deep learning based on face recognition system.” IEEE,2020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Facemask detection with Deep learning and Computer Vision,”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Vinitha,Velanitine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.”IEEE,2020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Covid-19 Face Mask Detection Using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Keras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,”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Mashhood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Arijya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Das,Rohini</a:t>
            </a:r>
            <a:r>
              <a:rPr lang="en-US" sz="22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basak.”,IEEE,2020.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774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84C859-2661-46FB-9E3F-702BE15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BB779F-32F5-460D-A4FD-61B42DAD3F0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Our project aims at designing a system to find out whether a person is using a mask or not by real time monitoring using a camera with help of deep learning technique. This model is trained on a data set that consists of images of people with and without masks collected from various sources and used MOBILENETV2 architecture.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4155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48680"/>
            <a:ext cx="7787208" cy="5925272"/>
          </a:xfrm>
          <a:blipFill dpi="0" rotWithShape="1">
            <a:blip r:embed="rId2" cstate="print">
              <a:alphaModFix amt="92000"/>
              <a:extLst>
                <a:ext uri="{837473B0-CC2E-450A-ABE3-18F120FF3D39}">
                  <a1611:picAttrSrcUrl xmlns=""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>
              <a:buNone/>
            </a:pPr>
            <a:endParaRPr lang="en-IN" sz="5400" dirty="0"/>
          </a:p>
          <a:p>
            <a:pPr>
              <a:buNone/>
            </a:pPr>
            <a:r>
              <a:rPr lang="en-IN" sz="5400" dirty="0"/>
              <a:t>   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1000"/>
            <a:lum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/>
          <a:stretch>
            <a:fillRect l="1000" t="1000" r="4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COVID-19 pandemic caused by novel corona virus is continuously spreading until now all over the world. The impact of COVID-19 has been fallen on almost all sectors of development. Many precautionary measures have been taken to reduce the spread of this disease where wearing a mask is one of them. </a:t>
            </a:r>
          </a:p>
          <a:p>
            <a:pPr algn="just">
              <a:buNone/>
            </a:pP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GB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Goudy Old Style" charset="0"/>
                <a:cs typeface="Times New Roman" panose="02020603050405020304" pitchFamily="18" charset="0"/>
              </a:rPr>
              <a:t>    Whether people are abiding by the rules and regulations to wear protective masks in crowded areas ?</a:t>
            </a:r>
          </a:p>
          <a:p>
            <a:pPr algn="just">
              <a:buNone/>
            </a:pPr>
            <a:r>
              <a:rPr lang="en-GB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  <a:r>
              <a:rPr lang="en-GB" sz="2000" dirty="0">
                <a:latin typeface="Times New Roman" panose="02020603050405020304" pitchFamily="18" charset="0"/>
                <a:ea typeface="Abadi MT Condensed Extra Bold" charset="0"/>
                <a:cs typeface="Times New Roman" panose="02020603050405020304" pitchFamily="18" charset="0"/>
              </a:rPr>
              <a:t>No means to ensure that the safety guidelines are followed.</a:t>
            </a:r>
          </a:p>
          <a:p>
            <a:pPr algn="just">
              <a:buNone/>
            </a:pPr>
            <a:r>
              <a:rPr lang="en-GB" sz="2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udy Old Style" charset="0"/>
                <a:cs typeface="Times New Roman" pitchFamily="18" charset="0"/>
              </a:rPr>
              <a:t> 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 In this, we designed a system that restrict the growth of COVID-19 by finding out people who are not wearing any facial mask in all public places are monitored with cameras. 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8C81E-41D2-42BC-9EDC-87B52AB8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BA0159B-505B-4EF4-A83C-6A4DA2C425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ea typeface="Goudy Old Style" charset="0"/>
                <a:cs typeface="Times New Roman" panose="02020603050405020304" pitchFamily="18" charset="0"/>
              </a:rPr>
              <a:t>To train a custom deep learning model to detect whether a person is wearing a mask or not.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ea typeface="Goudy Old Style" charset="0"/>
                <a:cs typeface="Times New Roman" panose="02020603050405020304" pitchFamily="18" charset="0"/>
              </a:rPr>
              <a:t>To implement the trained model to detect masks in real time videos.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expected to give an accuracy of 95% and above.</a:t>
            </a:r>
            <a:endParaRPr lang="en-GB" dirty="0">
              <a:latin typeface="Times New Roman" panose="02020603050405020304" pitchFamily="18" charset="0"/>
              <a:ea typeface="Goudy Old Style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734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r>
              <a:rPr lang="en-US" dirty="0" smtClean="0"/>
              <a:t>Literature Survey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79512" y="1124745"/>
          <a:ext cx="8784977" cy="547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755"/>
                <a:gridCol w="1234755"/>
                <a:gridCol w="1234755"/>
                <a:gridCol w="1234755"/>
                <a:gridCol w="1376447"/>
                <a:gridCol w="1234755"/>
                <a:gridCol w="1234755"/>
              </a:tblGrid>
              <a:tr h="83086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Disadvantages</a:t>
                      </a:r>
                      <a:endParaRPr lang="en-US" dirty="0"/>
                    </a:p>
                  </a:txBody>
                  <a:tcPr/>
                </a:tc>
              </a:tr>
              <a:tr h="1758462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Deep learning based on face recognition system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Marko Arsenovic, Andras Anderla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It will used for face recognition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-</a:t>
                      </a:r>
                      <a:endParaRPr lang="en-US" dirty="0"/>
                    </a:p>
                  </a:txBody>
                  <a:tcPr/>
                </a:tc>
              </a:tr>
              <a:tr h="281127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Face Mask Detection Using MobileNetV2 in The Era of COVID-19</a:t>
                      </a:r>
                      <a:endParaRPr 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Samuel </a:t>
                      </a:r>
                      <a:r>
                        <a:rPr lang="en-US" sz="1600" dirty="0" err="1" smtClean="0"/>
                        <a:t>Ady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Sanjaya,Suryo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Adi</a:t>
                      </a:r>
                      <a:r>
                        <a:rPr lang="en-US" sz="1600" dirty="0" smtClean="0"/>
                        <a:t>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Haarcascade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there is no physical interaction of human with the devices for capturing the faces with cameras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kumimoji="0"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Less efficient when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person is wearing black mask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" y="36859"/>
          <a:ext cx="9143995" cy="648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85"/>
                <a:gridCol w="1306285"/>
                <a:gridCol w="1306285"/>
                <a:gridCol w="1306285"/>
                <a:gridCol w="1306285"/>
                <a:gridCol w="1306285"/>
                <a:gridCol w="1306285"/>
              </a:tblGrid>
              <a:tr h="65583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disadvantages</a:t>
                      </a:r>
                      <a:endParaRPr lang="en-US" dirty="0"/>
                    </a:p>
                  </a:txBody>
                  <a:tcPr/>
                </a:tc>
              </a:tr>
              <a:tr h="22322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Facemask detection with Deep learning and Computer Vision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Vinitha,Velanitine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</a:t>
                      </a:r>
                      <a:r>
                        <a:rPr lang="en-US" baseline="0" dirty="0" smtClean="0"/>
                        <a:t> learning and computer vision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captured from cc camera and there after applying techniques for face detection and recognition which can decrease the manual work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 accuracy</a:t>
                      </a:r>
                      <a:endParaRPr lang="en-US" dirty="0"/>
                    </a:p>
                  </a:txBody>
                  <a:tcPr/>
                </a:tc>
              </a:tr>
              <a:tr h="164685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Covid-19 Face Mask Detection Using </a:t>
                      </a:r>
                      <a:r>
                        <a:rPr kumimoji="0" lang="en-US" sz="1400" b="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TensorFlow</a:t>
                      </a:r>
                      <a:r>
                        <a:rPr kumimoji="0"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400" b="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Keras</a:t>
                      </a:r>
                      <a:r>
                        <a:rPr kumimoji="0"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and   	   </a:t>
                      </a:r>
                      <a:r>
                        <a:rPr kumimoji="0" lang="en-US" sz="1400" b="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OpenCV</a:t>
                      </a:r>
                      <a:endParaRPr kumimoji="0" lang="en-US" sz="1400" b="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Mashhood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Arijya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Das,Rohini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basak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Opencv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and tensor flow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Using basic ML tools and simplified techniques the method has achieved reasonably high accuracy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46857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 Automated System to Limit COVID-19 Using Facial Mask Detection in Smart City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Mohammad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Marufur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Rahman,Md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Milon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Islam,Jong-Hoon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Kim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It shows good accuracy even when there is less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number of datasets.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accent1">
                <a:alpha val="89000"/>
                <a:lumMod val="58000"/>
                <a:lumOff val="42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000108"/>
            <a:ext cx="7929618" cy="4873752"/>
          </a:xfrm>
        </p:spPr>
        <p:txBody>
          <a:bodyPr/>
          <a:lstStyle/>
          <a:p>
            <a:pPr algn="ctr">
              <a:buNone/>
            </a:pPr>
            <a:endParaRPr lang="en-IN" dirty="0"/>
          </a:p>
          <a:p>
            <a:pPr algn="ctr">
              <a:buNone/>
            </a:pPr>
            <a:endParaRPr lang="en-IN" dirty="0"/>
          </a:p>
          <a:p>
            <a:pPr algn="ctr">
              <a:buNone/>
            </a:pPr>
            <a:endParaRPr lang="en-IN" dirty="0"/>
          </a:p>
          <a:p>
            <a:pPr algn="ctr">
              <a:buNone/>
            </a:pPr>
            <a:r>
              <a:rPr lang="en-IN" sz="4400" dirty="0"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0092" y="535761"/>
            <a:ext cx="6715172" cy="2000264"/>
          </a:xfrm>
          <a:prstGeom prst="rect">
            <a:avLst/>
          </a:prstGeom>
          <a:blipFill>
            <a:blip r:embed="rId2" cstate="print">
              <a:alphaModFix amt="11000"/>
              <a:extLst>
                <a:ext uri="{837473B0-CC2E-450A-ABE3-18F120FF3D39}">
                  <a1611:picAttrSrcUrl xmlns=""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100" y="3050361"/>
            <a:ext cx="6715172" cy="3286148"/>
          </a:xfrm>
          <a:prstGeom prst="rect">
            <a:avLst/>
          </a:prstGeom>
          <a:blipFill dpi="0" rotWithShape="1">
            <a:blip r:embed="rId4" cstate="print">
              <a:alphaModFix amt="10000"/>
              <a:extLst>
                <a:ext uri="{837473B0-CC2E-450A-ABE3-18F120FF3D39}">
                  <a1611:picAttrSrcUrl xmlns=""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728" y="1000108"/>
            <a:ext cx="1500198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Load face mask dataset	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8992" y="1000108"/>
            <a:ext cx="1428760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Train face mask classifier with </a:t>
            </a:r>
            <a:r>
              <a:rPr lang="en-I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Keras</a:t>
            </a:r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/Tensor flow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00694" y="1000108"/>
            <a:ext cx="1428760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Serialize face mask classifier to disk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728" y="3643314"/>
            <a:ext cx="1428760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Load face mask classifier from disk and face detector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7554" y="3643314"/>
            <a:ext cx="150019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Detect faces in image/Video streaming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57818" y="3573016"/>
            <a:ext cx="1857388" cy="785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Extract each face ROI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7554" y="4857760"/>
            <a:ext cx="1500198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 Results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57818" y="4857760"/>
            <a:ext cx="1928826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Apply face mask classifier to each face ROI to determine “mask” or “no mask”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928926" y="1535893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57752" y="1535893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8" idx="3"/>
          </p:cNvCxnSpPr>
          <p:nvPr/>
        </p:nvCxnSpPr>
        <p:spPr>
          <a:xfrm flipH="1">
            <a:off x="714348" y="1535893"/>
            <a:ext cx="6215106" cy="1250165"/>
          </a:xfrm>
          <a:prstGeom prst="bentConnector3">
            <a:avLst>
              <a:gd name="adj1" fmla="val -36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endCxn id="9" idx="1"/>
          </p:cNvCxnSpPr>
          <p:nvPr/>
        </p:nvCxnSpPr>
        <p:spPr>
          <a:xfrm rot="16200000" flipH="1">
            <a:off x="446456" y="3053950"/>
            <a:ext cx="1250165" cy="71438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3"/>
            <a:endCxn id="11" idx="1"/>
          </p:cNvCxnSpPr>
          <p:nvPr/>
        </p:nvCxnSpPr>
        <p:spPr>
          <a:xfrm>
            <a:off x="2857488" y="4036223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2" idx="1"/>
          </p:cNvCxnSpPr>
          <p:nvPr/>
        </p:nvCxnSpPr>
        <p:spPr>
          <a:xfrm flipV="1">
            <a:off x="4857752" y="3965925"/>
            <a:ext cx="500066" cy="70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2" idx="3"/>
            <a:endCxn id="14" idx="3"/>
          </p:cNvCxnSpPr>
          <p:nvPr/>
        </p:nvCxnSpPr>
        <p:spPr>
          <a:xfrm>
            <a:off x="7215206" y="3965925"/>
            <a:ext cx="71438" cy="1427620"/>
          </a:xfrm>
          <a:prstGeom prst="bentConnector3">
            <a:avLst>
              <a:gd name="adj1" fmla="val 41999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1"/>
            <a:endCxn id="13" idx="3"/>
          </p:cNvCxnSpPr>
          <p:nvPr/>
        </p:nvCxnSpPr>
        <p:spPr>
          <a:xfrm rot="10800000">
            <a:off x="4857752" y="539354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85852" y="500042"/>
            <a:ext cx="60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Phase 1 : Train Face mask Detector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28728" y="3214686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Phase 2 : Apply Face Mask Detector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</TotalTime>
  <Words>1411</Words>
  <Application>Microsoft Office PowerPoint</Application>
  <PresentationFormat>On-screen Show (4:3)</PresentationFormat>
  <Paragraphs>192</Paragraphs>
  <Slides>30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Oriel</vt:lpstr>
      <vt:lpstr> face mask detection using mobilenetv2 architecture</vt:lpstr>
      <vt:lpstr>OUTLINE OF THE PROJECT</vt:lpstr>
      <vt:lpstr>AIM</vt:lpstr>
      <vt:lpstr>INTRODUCTION</vt:lpstr>
      <vt:lpstr>objectives</vt:lpstr>
      <vt:lpstr>Literature Survey</vt:lpstr>
      <vt:lpstr>Slide 7</vt:lpstr>
      <vt:lpstr>Slide 8</vt:lpstr>
      <vt:lpstr>Slide 9</vt:lpstr>
      <vt:lpstr>activity diagram</vt:lpstr>
      <vt:lpstr>STEPS INVOLVED</vt:lpstr>
      <vt:lpstr>Slide 12</vt:lpstr>
      <vt:lpstr>EXPECTED OUTPUT:</vt:lpstr>
      <vt:lpstr>work done</vt:lpstr>
      <vt:lpstr>FACE DETECTION</vt:lpstr>
      <vt:lpstr>FACE DETECTION:</vt:lpstr>
      <vt:lpstr>Dataset pre-processing</vt:lpstr>
      <vt:lpstr>Slide 18</vt:lpstr>
      <vt:lpstr>Training with datasets</vt:lpstr>
      <vt:lpstr>Slide 20</vt:lpstr>
      <vt:lpstr>Slide 21</vt:lpstr>
      <vt:lpstr>IMPLEMENT MODEL</vt:lpstr>
      <vt:lpstr>OUTPUT</vt:lpstr>
      <vt:lpstr>TESTING THE MODEL</vt:lpstr>
      <vt:lpstr>MODEL EVALUTION</vt:lpstr>
      <vt:lpstr>GRAPH OF TRAINING LOSS AND ACURACY</vt:lpstr>
      <vt:lpstr>Advantages and applications</vt:lpstr>
      <vt:lpstr>CONCLUSION </vt:lpstr>
      <vt:lpstr>REFERENCES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pranav suriya</dc:creator>
  <cp:lastModifiedBy>JAHNA</cp:lastModifiedBy>
  <cp:revision>91</cp:revision>
  <dcterms:created xsi:type="dcterms:W3CDTF">2021-03-23T06:12:48Z</dcterms:created>
  <dcterms:modified xsi:type="dcterms:W3CDTF">2021-06-15T10:18:05Z</dcterms:modified>
</cp:coreProperties>
</file>